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84" r:id="rId2"/>
    <p:sldId id="285" r:id="rId3"/>
    <p:sldId id="286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79E6D-E10E-2542-BECB-F3691A4DB942}" type="datetimeFigureOut">
              <a:rPr kumimoji="1" lang="ja-JP" altLang="en-US" smtClean="0"/>
              <a:t>2014/6/5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367A1-9EB3-C74D-8F23-3C3EBA644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9865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7F0E8-5903-F242-8F8B-5B5FED959D9F}" type="datetimeFigureOut">
              <a:rPr kumimoji="1" lang="ja-JP" altLang="en-US" smtClean="0"/>
              <a:t>2014/6/5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1D27E-5866-AE43-955A-811AAD80C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4830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E98C47-28EB-9F40-9BA8-DDB469602EFF}" type="datetime1">
              <a:rPr lang="ja-JP" altLang="en-US" smtClean="0"/>
              <a:t>2014/6/5</a:t>
            </a:fld>
            <a:endParaRPr lang="en-US"/>
          </a:p>
        </p:txBody>
      </p:sp>
      <p:sp>
        <p:nvSpPr>
          <p:cNvPr id="20" name="フッター プレースホルダー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81BAD-9D6C-D743-8460-68F5BFA29FEC}" type="datetime1">
              <a:rPr lang="ja-JP" altLang="en-US" smtClean="0"/>
              <a:t>2014/6/5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646D-25DD-DC48-8C2C-9CE49318AD4F}" type="datetime1">
              <a:rPr lang="ja-JP" altLang="en-US" smtClean="0"/>
              <a:t>2014/6/5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CBC3A-CD40-764D-95B7-943A8A58100A}" type="datetime1">
              <a:rPr lang="ja-JP" altLang="en-US" smtClean="0"/>
              <a:t>2014/6/5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60287-9B7F-6641-9CD8-EAAE57764FE6}" type="datetime1">
              <a:rPr lang="ja-JP" altLang="en-US" smtClean="0"/>
              <a:t>2014/6/5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42DB7-80E4-5247-B3A2-77BA8B07B423}" type="datetime1">
              <a:rPr lang="ja-JP" altLang="en-US" smtClean="0"/>
              <a:t>2014/6/5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A2604-E299-1D4E-B7FF-61036236501D}" type="datetime1">
              <a:rPr lang="ja-JP" altLang="en-US" smtClean="0"/>
              <a:t>2014/6/5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BC3271-2755-1146-8F2E-30A1EEE97AD1}" type="datetime1">
              <a:rPr lang="ja-JP" altLang="en-US" smtClean="0"/>
              <a:t>2014/6/5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52D05-0704-984E-A2BB-C648577285A4}" type="datetime1">
              <a:rPr lang="ja-JP" altLang="en-US" smtClean="0"/>
              <a:t>2014/6/5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77401-149A-434D-AA8A-B4F3FA6E6CF5}" type="datetime1">
              <a:rPr lang="ja-JP" altLang="en-US" smtClean="0"/>
              <a:t>2014/6/5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E569A-234E-6546-82DC-3CB2350C8076}" type="datetime1">
              <a:rPr lang="ja-JP" altLang="en-US" smtClean="0"/>
              <a:t>2014/6/5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プレースホルダーまでドラッグするかアイコンをクリックして図を追加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ー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0202831A-154E-174B-A19A-47CD8FA58CA0}" type="datetime1">
              <a:rPr lang="ja-JP" altLang="en-US" smtClean="0"/>
              <a:t>2014/6/5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ports-axia.seesaa.net/article/367465666.html" TargetMode="External"/><Relationship Id="rId2" Type="http://schemas.openxmlformats.org/officeDocument/2006/relationships/hyperlink" Target="http://allabout.co.jp/gm/gc/29178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s.livedoor.com/article/detail/688783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51788" y="148798"/>
            <a:ext cx="7498080" cy="1143000"/>
          </a:xfrm>
        </p:spPr>
        <p:txBody>
          <a:bodyPr>
            <a:normAutofit/>
          </a:bodyPr>
          <a:lstStyle/>
          <a:p>
            <a:r>
              <a:rPr kumimoji="1" lang="ja-JP" altLang="en-US" sz="2600" dirty="0" smtClean="0">
                <a:latin typeface="ヒラギノ角ゴ Std W8"/>
                <a:ea typeface="ヒラギノ角ゴ Std W8"/>
                <a:cs typeface="ヒラギノ角ゴ Std W8"/>
              </a:rPr>
              <a:t>私たちの考える理想のコーチング</a:t>
            </a:r>
            <a:r>
              <a:rPr kumimoji="1" lang="en-US" altLang="ja-JP" sz="2600" dirty="0" smtClean="0">
                <a:latin typeface="ヒラギノ角ゴ Std W8"/>
                <a:ea typeface="ヒラギノ角ゴ Std W8"/>
                <a:cs typeface="ヒラギノ角ゴ Std W8"/>
              </a:rPr>
              <a:t/>
            </a:r>
            <a:br>
              <a:rPr kumimoji="1" lang="en-US" altLang="ja-JP" sz="2600" dirty="0" smtClean="0">
                <a:latin typeface="ヒラギノ角ゴ Std W8"/>
                <a:ea typeface="ヒラギノ角ゴ Std W8"/>
                <a:cs typeface="ヒラギノ角ゴ Std W8"/>
              </a:rPr>
            </a:br>
            <a:endParaRPr kumimoji="1" lang="ja-JP" altLang="en-US" sz="2600" dirty="0"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</a:t>
            </a:fld>
            <a:endParaRPr kumimoji="0" 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11127" y="720298"/>
            <a:ext cx="4073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2"/>
                </a:solidFill>
                <a:latin typeface="ヒラギノ角ゴ Std W8"/>
                <a:ea typeface="ヒラギノ角ゴ Std W8"/>
                <a:cs typeface="ヒラギノ角ゴ Std W8"/>
              </a:rPr>
              <a:t>〜</a:t>
            </a:r>
            <a:r>
              <a:rPr lang="ja-JP" altLang="en-US" dirty="0">
                <a:solidFill>
                  <a:schemeClr val="tx2"/>
                </a:solidFill>
                <a:latin typeface="ヒラギノ角ゴ Std W8"/>
                <a:ea typeface="ヒラギノ角ゴ Std W8"/>
                <a:cs typeface="ヒラギノ角ゴ Std W8"/>
              </a:rPr>
              <a:t>命令</a:t>
            </a:r>
            <a:r>
              <a:rPr kumimoji="1" lang="ja-JP" altLang="en-US" dirty="0">
                <a:solidFill>
                  <a:schemeClr val="tx2"/>
                </a:solidFill>
                <a:latin typeface="ヒラギノ角ゴ Std W8"/>
                <a:ea typeface="ヒラギノ角ゴ Std W8"/>
                <a:cs typeface="ヒラギノ角ゴ Std W8"/>
              </a:rPr>
              <a:t>・従順の使い分け</a:t>
            </a:r>
            <a:r>
              <a:rPr kumimoji="1" lang="en-US" altLang="ja-JP" dirty="0" smtClean="0">
                <a:solidFill>
                  <a:schemeClr val="tx2"/>
                </a:solidFill>
                <a:latin typeface="ヒラギノ角ゴ Std W8"/>
                <a:ea typeface="ヒラギノ角ゴ Std W8"/>
                <a:cs typeface="ヒラギノ角ゴ Std W8"/>
              </a:rPr>
              <a:t>〜</a:t>
            </a:r>
            <a:endParaRPr kumimoji="1" lang="ja-JP" altLang="en-US" dirty="0">
              <a:solidFill>
                <a:schemeClr val="tx2"/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91986" y="1151580"/>
            <a:ext cx="7321662" cy="92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400" dirty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総合４年　赤坂</a:t>
            </a:r>
            <a:r>
              <a:rPr kumimoji="1" lang="ja-JP" altLang="en-US" sz="1400" dirty="0" smtClean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浩史　</a:t>
            </a:r>
            <a:r>
              <a:rPr kumimoji="1" lang="ja-JP" altLang="en-US" sz="1400" dirty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総合４年　柳澤</a:t>
            </a:r>
            <a:r>
              <a:rPr kumimoji="1" lang="ja-JP" altLang="en-US" sz="1400" dirty="0" smtClean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薫　　総合</a:t>
            </a:r>
            <a:r>
              <a:rPr kumimoji="1" lang="ja-JP" altLang="en-US" sz="1400" dirty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４年　齊藤拓郎</a:t>
            </a:r>
            <a:r>
              <a:rPr kumimoji="1" lang="ja-JP" altLang="ja-JP" sz="1400" dirty="0" smtClean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　</a:t>
            </a:r>
            <a:endParaRPr kumimoji="1" lang="en-US" altLang="ja-JP" sz="1400" dirty="0" smtClean="0">
              <a:solidFill>
                <a:srgbClr val="4B2203"/>
              </a:solidFill>
              <a:latin typeface="ヒラギノ角ゴ Pro W6"/>
              <a:ea typeface="ヒラギノ角ゴ Pro W6"/>
              <a:cs typeface="ヒラギノ角ゴ Pro W6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1400" dirty="0" smtClean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環境</a:t>
            </a:r>
            <a:r>
              <a:rPr kumimoji="1" lang="ja-JP" altLang="en-US" sz="1400" dirty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４年　佐藤千</a:t>
            </a:r>
            <a:r>
              <a:rPr kumimoji="1" lang="ja-JP" altLang="en-US" sz="1400" dirty="0" smtClean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紘　</a:t>
            </a:r>
            <a:r>
              <a:rPr kumimoji="1" lang="ja-JP" altLang="en-US" sz="1400" dirty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総合４年　市川達也</a:t>
            </a:r>
            <a:r>
              <a:rPr kumimoji="1" lang="ja-JP" altLang="ja-JP" sz="1400" dirty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　</a:t>
            </a:r>
            <a:r>
              <a:rPr kumimoji="1" lang="ja-JP" altLang="en-US" sz="1400" dirty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総合３年　桑原</a:t>
            </a:r>
            <a:r>
              <a:rPr kumimoji="1" lang="ja-JP" altLang="en-US" sz="1400" dirty="0" smtClean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周子</a:t>
            </a:r>
            <a:endParaRPr kumimoji="1" lang="en-US" altLang="ja-JP" sz="1400" dirty="0">
              <a:solidFill>
                <a:srgbClr val="4B2203"/>
              </a:solidFill>
              <a:latin typeface="ヒラギノ角ゴ Pro W6"/>
              <a:ea typeface="ヒラギノ角ゴ Pro W6"/>
              <a:cs typeface="ヒラギノ角ゴ Pro W6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1400" dirty="0" smtClean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総合</a:t>
            </a:r>
            <a:r>
              <a:rPr kumimoji="1" lang="ja-JP" altLang="en-US" sz="1400" dirty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３年　成川</a:t>
            </a:r>
            <a:r>
              <a:rPr kumimoji="1" lang="ja-JP" altLang="en-US" sz="1400" dirty="0" smtClean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健一</a:t>
            </a:r>
            <a:r>
              <a:rPr kumimoji="1" lang="ja-JP" altLang="ja-JP" sz="1400" dirty="0" smtClean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　</a:t>
            </a:r>
            <a:r>
              <a:rPr kumimoji="1" lang="ja-JP" altLang="en-US" sz="1400" dirty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総合３年　池葉</a:t>
            </a:r>
            <a:r>
              <a:rPr kumimoji="1" lang="ja-JP" altLang="en-US" sz="1400" dirty="0" smtClean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絢一　</a:t>
            </a:r>
            <a:r>
              <a:rPr kumimoji="1" lang="ja-JP" altLang="en-US" sz="1400" dirty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総合２年　田中</a:t>
            </a:r>
            <a:r>
              <a:rPr kumimoji="1" lang="ja-JP" altLang="en-US" sz="1400" dirty="0" smtClean="0">
                <a:solidFill>
                  <a:srgbClr val="4B2203"/>
                </a:solidFill>
                <a:latin typeface="ヒラギノ角ゴ Pro W6"/>
                <a:ea typeface="ヒラギノ角ゴ Pro W6"/>
                <a:cs typeface="ヒラギノ角ゴ Pro W6"/>
              </a:rPr>
              <a:t>和樹</a:t>
            </a:r>
            <a:endParaRPr kumimoji="1" lang="en-US" altLang="ja-JP" sz="1400" dirty="0">
              <a:solidFill>
                <a:srgbClr val="4B2203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35398" y="258521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91986" y="2237717"/>
            <a:ext cx="2979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ヒラギノ角ゴ Std W8"/>
                <a:ea typeface="ヒラギノ角ゴ Std W8"/>
                <a:cs typeface="ヒラギノ角ゴ Std W8"/>
              </a:rPr>
              <a:t>Q</a:t>
            </a:r>
            <a:r>
              <a:rPr lang="en-US" altLang="ja-JP" dirty="0" smtClean="0">
                <a:latin typeface="ヒラギノ角ゴ Std W8"/>
                <a:ea typeface="ヒラギノ角ゴ Std W8"/>
                <a:cs typeface="ヒラギノ角ゴ Std W8"/>
              </a:rPr>
              <a:t>.</a:t>
            </a:r>
            <a:r>
              <a:rPr lang="ja-JP" altLang="en-US" dirty="0" smtClean="0">
                <a:latin typeface="ヒラギノ角ゴ Std W8"/>
                <a:ea typeface="ヒラギノ角ゴ Std W8"/>
                <a:cs typeface="ヒラギノ角ゴ Std W8"/>
              </a:rPr>
              <a:t>「</a:t>
            </a:r>
            <a:r>
              <a:rPr lang="ja-JP" altLang="en-US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コーチング</a:t>
            </a:r>
            <a:r>
              <a:rPr lang="ja-JP" altLang="en-US" dirty="0">
                <a:latin typeface="ヒラギノ角ゴ Std W8"/>
                <a:ea typeface="ヒラギノ角ゴ Std W8"/>
                <a:cs typeface="ヒラギノ角ゴ Std W8"/>
              </a:rPr>
              <a:t>」って何？</a:t>
            </a:r>
            <a:endParaRPr kumimoji="1" lang="ja-JP" altLang="en-US" dirty="0"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27151" y="2585215"/>
            <a:ext cx="59765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①</a:t>
            </a:r>
            <a:r>
              <a:rPr kumimoji="1" lang="ja-JP" altLang="en-US" sz="1600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命令スタイル</a:t>
            </a:r>
            <a:endParaRPr kumimoji="1" lang="en-US" altLang="ja-JP" sz="1600" dirty="0">
              <a:solidFill>
                <a:srgbClr val="FF0000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kumimoji="1" lang="en-US" altLang="ja-JP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→</a:t>
            </a:r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コーチが決めた方針に従わせるコーチング</a:t>
            </a:r>
            <a:r>
              <a:rPr kumimoji="1" lang="ja-JP" altLang="en-US" sz="16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。</a:t>
            </a:r>
            <a:endParaRPr kumimoji="1" lang="en-US" altLang="ja-JP" sz="1600" dirty="0" smtClean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kumimoji="1" lang="ja-JP" altLang="en-US" sz="16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選手</a:t>
            </a:r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の目標を決めたり、指針から外れた行動は叱責されたりすることもある</a:t>
            </a:r>
            <a:r>
              <a:rPr kumimoji="1" lang="ja-JP" altLang="en-US" sz="16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。</a:t>
            </a:r>
            <a:endParaRPr kumimoji="1" lang="ja-JP" altLang="en-US" sz="16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27151" y="3634897"/>
            <a:ext cx="7255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②</a:t>
            </a:r>
            <a:r>
              <a:rPr kumimoji="1" lang="ja-JP" altLang="en-US" sz="1600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従順スタイル</a:t>
            </a:r>
            <a:endParaRPr kumimoji="1" lang="en-US" altLang="ja-JP" sz="1600" dirty="0">
              <a:solidFill>
                <a:srgbClr val="FF0000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kumimoji="1" lang="en-US" altLang="ja-JP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→</a:t>
            </a:r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自由放任主義。チームの規則から作戦など、選手に最終決定権がある自由なスタイル。選手の考える力が問われる。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27151" y="4465894"/>
            <a:ext cx="4552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2296" indent="0">
              <a:buNone/>
            </a:pPr>
            <a:r>
              <a: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ヒラギノ角ゴ Std W8"/>
                <a:ea typeface="ヒラギノ角ゴ Std W8"/>
                <a:cs typeface="ヒラギノ角ゴ Std W8"/>
              </a:rPr>
              <a:t>極論</a:t>
            </a:r>
            <a:r>
              <a:rPr kumimoji="1" lang="en-US" altLang="ja-JP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ヒラギノ角ゴ Std W8"/>
                <a:ea typeface="ヒラギノ角ゴ Std W8"/>
                <a:cs typeface="ヒラギノ角ゴ Std W8"/>
              </a:rPr>
              <a:t>…</a:t>
            </a:r>
          </a:p>
          <a:p>
            <a:pPr marL="82296" indent="0">
              <a:buNone/>
            </a:pPr>
            <a:r>
              <a:rPr lang="ja-JP" altLang="en-US" u="sng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ヒラギノ角ゴ Std W8"/>
                <a:ea typeface="ヒラギノ角ゴ Std W8"/>
                <a:cs typeface="ヒラギノ角ゴ Std W8"/>
              </a:rPr>
              <a:t>人によってコーチングの捉え方は異なる！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27151" y="5474553"/>
            <a:ext cx="55630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ヒラギノ角ゴ Std W8"/>
                <a:ea typeface="ヒラギノ角ゴ Std W8"/>
                <a:cs typeface="ヒラギノ角ゴ Std W8"/>
              </a:rPr>
              <a:t>◎</a:t>
            </a:r>
            <a:r>
              <a:rPr kumimoji="1" lang="ja-JP" altLang="en-US" sz="2000" dirty="0">
                <a:latin typeface="ヒラギノ角ゴ Std W8"/>
                <a:ea typeface="ヒラギノ角ゴ Std W8"/>
                <a:cs typeface="ヒラギノ角ゴ Std W8"/>
              </a:rPr>
              <a:t>仮説</a:t>
            </a:r>
            <a:r>
              <a:rPr kumimoji="1" lang="en-US" altLang="ja-JP" sz="2000" dirty="0">
                <a:latin typeface="ヒラギノ角ゴ Std W8"/>
                <a:ea typeface="ヒラギノ角ゴ Std W8"/>
                <a:cs typeface="ヒラギノ角ゴ Std W8"/>
              </a:rPr>
              <a:t/>
            </a:r>
            <a:br>
              <a:rPr kumimoji="1" lang="en-US" altLang="ja-JP" sz="2000" dirty="0">
                <a:latin typeface="ヒラギノ角ゴ Std W8"/>
                <a:ea typeface="ヒラギノ角ゴ Std W8"/>
                <a:cs typeface="ヒラギノ角ゴ Std W8"/>
              </a:rPr>
            </a:br>
            <a:r>
              <a:rPr kumimoji="1" lang="ja-JP" altLang="en-US" sz="2000" u="sng" dirty="0" smtClean="0">
                <a:latin typeface="ヒラギノ角ゴ Std W8"/>
                <a:ea typeface="ヒラギノ角ゴ Std W8"/>
                <a:cs typeface="ヒラギノ角ゴ Std W8"/>
              </a:rPr>
              <a:t>私たちの考える理想の</a:t>
            </a:r>
            <a:r>
              <a:rPr kumimoji="1" lang="ja-JP" altLang="en-US" sz="2000" u="sng" dirty="0">
                <a:latin typeface="ヒラギノ角ゴ Std W8"/>
                <a:ea typeface="ヒラギノ角ゴ Std W8"/>
                <a:cs typeface="ヒラギノ角ゴ Std W8"/>
              </a:rPr>
              <a:t>コーチング</a:t>
            </a:r>
            <a:r>
              <a:rPr kumimoji="1" lang="ja-JP" altLang="en-US" sz="2000" dirty="0">
                <a:latin typeface="ヒラギノ角ゴ Std W8"/>
                <a:ea typeface="ヒラギノ角ゴ Std W8"/>
                <a:cs typeface="ヒラギノ角ゴ Std W8"/>
              </a:rPr>
              <a:t>とは・・・</a:t>
            </a:r>
            <a:r>
              <a:rPr kumimoji="1" lang="en-US" altLang="ja-JP" sz="2000" dirty="0">
                <a:latin typeface="ヒラギノ角ゴ Std W8"/>
                <a:ea typeface="ヒラギノ角ゴ Std W8"/>
                <a:cs typeface="ヒラギノ角ゴ Std W8"/>
              </a:rPr>
              <a:t/>
            </a:r>
            <a:br>
              <a:rPr kumimoji="1" lang="en-US" altLang="ja-JP" sz="2000" dirty="0">
                <a:latin typeface="ヒラギノ角ゴ Std W8"/>
                <a:ea typeface="ヒラギノ角ゴ Std W8"/>
                <a:cs typeface="ヒラギノ角ゴ Std W8"/>
              </a:rPr>
            </a:br>
            <a:r>
              <a:rPr kumimoji="1" lang="ja-JP" altLang="en-US" sz="2000" dirty="0">
                <a:latin typeface="ヒラギノ角ゴ Std W8"/>
                <a:ea typeface="ヒラギノ角ゴ Std W8"/>
                <a:cs typeface="ヒラギノ角ゴ Std W8"/>
              </a:rPr>
              <a:t>「</a:t>
            </a:r>
            <a:r>
              <a:rPr lang="ja-JP" altLang="en-US" sz="2000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命令</a:t>
            </a:r>
            <a:r>
              <a:rPr kumimoji="1" lang="ja-JP" altLang="en-US" sz="2000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・従順のコーチングを使い分ける</a:t>
            </a:r>
            <a:r>
              <a:rPr kumimoji="1" lang="ja-JP" altLang="en-US" sz="2000" dirty="0">
                <a:latin typeface="ヒラギノ角ゴ Std W8"/>
                <a:ea typeface="ヒラギノ角ゴ Std W8"/>
                <a:cs typeface="ヒラギノ角ゴ Std W8"/>
              </a:rPr>
              <a:t>こと」</a:t>
            </a:r>
            <a:endParaRPr kumimoji="1" lang="ja-JP" altLang="en-US" sz="2000" dirty="0"/>
          </a:p>
        </p:txBody>
      </p:sp>
      <p:sp>
        <p:nvSpPr>
          <p:cNvPr id="15" name="下矢印 14"/>
          <p:cNvSpPr/>
          <p:nvPr/>
        </p:nvSpPr>
        <p:spPr>
          <a:xfrm>
            <a:off x="3211127" y="5227360"/>
            <a:ext cx="977195" cy="494386"/>
          </a:xfrm>
          <a:prstGeom prst="down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27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</a:t>
            </a:fld>
            <a:endParaRPr kumimoji="0" 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49806" y="272128"/>
            <a:ext cx="52248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kumimoji="1" lang="ja-JP" altLang="en-US" sz="14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リサーチクエスチョン</a:t>
            </a:r>
            <a:r>
              <a:rPr kumimoji="1" lang="en-US" altLang="ja-JP" sz="14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①</a:t>
            </a:r>
          </a:p>
          <a:p>
            <a:pPr marL="82296" indent="0">
              <a:buNone/>
            </a:pPr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「今の日本のコーチングの問題点は？」</a:t>
            </a:r>
            <a:endParaRPr kumimoji="1" lang="ja-JP" altLang="en-US" sz="1400" dirty="0">
              <a:solidFill>
                <a:schemeClr val="accent5">
                  <a:lumMod val="50000"/>
                </a:schemeClr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51550" y="852304"/>
            <a:ext cx="5532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１「</a:t>
            </a:r>
            <a:r>
              <a:rPr kumimoji="1" lang="ja-JP" altLang="en-US" u="sng" dirty="0" smtClean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従順スタイルのコーチング</a:t>
            </a:r>
            <a:r>
              <a:rPr kumimoji="1" lang="ja-JP" altLang="en-US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」への傾き１</a:t>
            </a:r>
            <a:endParaRPr kumimoji="1" lang="en-US" altLang="ja-JP" dirty="0" smtClean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kumimoji="1" lang="en-US" altLang="ja-JP" sz="16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✫</a:t>
            </a:r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戦後の学校教育</a:t>
            </a:r>
            <a:endParaRPr kumimoji="1" lang="en-US" altLang="ja-JP" sz="16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kumimoji="1" lang="en-US" altLang="ja-JP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→</a:t>
            </a:r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「</a:t>
            </a:r>
            <a:r>
              <a:rPr kumimoji="1" lang="ja-JP" altLang="en-US" sz="1600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知・徳・体の教育</a:t>
            </a:r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」を目指した</a:t>
            </a:r>
            <a:endParaRPr kumimoji="1" lang="en-US" altLang="ja-JP" sz="16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しかし</a:t>
            </a:r>
            <a:r>
              <a:rPr kumimoji="1" lang="en-US" altLang="ja-JP" sz="16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…</a:t>
            </a:r>
            <a:r>
              <a:rPr kumimoji="1" lang="ja-JP" altLang="en-US" sz="1600" u="sng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学校体育では体力・</a:t>
            </a:r>
            <a:r>
              <a:rPr kumimoji="1" lang="ja-JP" altLang="en-US" sz="1600" u="sng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運動神経を鍛える</a:t>
            </a:r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ことが</a:t>
            </a:r>
            <a:r>
              <a:rPr kumimoji="1" lang="ja-JP" altLang="en-US" sz="16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中心</a:t>
            </a:r>
            <a:endParaRPr kumimoji="1" lang="ja-JP" altLang="en-US" sz="16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51550" y="2034680"/>
            <a:ext cx="6380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①</a:t>
            </a:r>
            <a:r>
              <a:rPr kumimoji="1" lang="ja-JP" altLang="en-US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技術・体力向上のため</a:t>
            </a:r>
            <a:r>
              <a:rPr kumimoji="1" lang="ja-JP" altLang="en-US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にひたすら</a:t>
            </a:r>
            <a:r>
              <a:rPr kumimoji="1" lang="ja-JP" altLang="en-US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追い込む</a:t>
            </a:r>
            <a:r>
              <a:rPr kumimoji="1" lang="ja-JP" altLang="en-US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だけの</a:t>
            </a:r>
            <a:r>
              <a:rPr kumimoji="1" lang="ja-JP" altLang="en-US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練習</a:t>
            </a:r>
            <a:endParaRPr kumimoji="1" lang="en-US" altLang="ja-JP" dirty="0">
              <a:solidFill>
                <a:schemeClr val="accent5">
                  <a:lumMod val="50000"/>
                </a:schemeClr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kumimoji="1" lang="en-US" altLang="ja-JP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②</a:t>
            </a:r>
            <a:r>
              <a:rPr kumimoji="1" lang="ja-JP" altLang="en-US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勝利至上主義</a:t>
            </a:r>
            <a:r>
              <a:rPr kumimoji="1" lang="ja-JP" altLang="en-US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に走る</a:t>
            </a:r>
            <a:r>
              <a:rPr kumimoji="1" lang="ja-JP" altLang="en-US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指導者が激増</a:t>
            </a:r>
            <a:endParaRPr kumimoji="1" lang="en-US" altLang="ja-JP" dirty="0" smtClean="0">
              <a:solidFill>
                <a:schemeClr val="accent5">
                  <a:lumMod val="50000"/>
                </a:schemeClr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89008" y="3208413"/>
            <a:ext cx="2207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体罰が問題に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49806" y="3608523"/>
            <a:ext cx="4083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体罰問題の勃発で、注目され始めたのは</a:t>
            </a:r>
            <a:r>
              <a:rPr kumimoji="1" lang="en-US" altLang="ja-JP" sz="16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…</a:t>
            </a:r>
            <a:endParaRPr kumimoji="1" lang="ja-JP" altLang="en-US" sz="16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6893" y="3577745"/>
            <a:ext cx="3390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「従順スタイルのコーチング</a:t>
            </a:r>
            <a:r>
              <a:rPr kumimoji="1" lang="ja-JP" altLang="en-US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」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51550" y="4087327"/>
            <a:ext cx="4330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２「</a:t>
            </a:r>
            <a:r>
              <a:rPr kumimoji="1" lang="ja-JP" altLang="en-US" dirty="0" smtClean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ゆとり</a:t>
            </a:r>
            <a:r>
              <a:rPr kumimoji="1" lang="ja-JP" altLang="en-US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」の創出　</a:t>
            </a:r>
            <a:r>
              <a:rPr kumimoji="1" lang="ja-JP" altLang="en-US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例ジーコジャパン</a:t>
            </a:r>
            <a:endParaRPr kumimoji="1" lang="ja-JP" altLang="en-US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51550" y="4441541"/>
            <a:ext cx="44709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コーチングスタイル</a:t>
            </a:r>
            <a:r>
              <a:rPr kumimoji="1" lang="en-US" altLang="ja-JP" sz="16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→</a:t>
            </a:r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「</a:t>
            </a:r>
            <a:r>
              <a:rPr kumimoji="1" lang="ja-JP" altLang="en-US" sz="1600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個人重視</a:t>
            </a:r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」と「</a:t>
            </a:r>
            <a:r>
              <a:rPr kumimoji="1" lang="ja-JP" altLang="en-US" sz="1600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自由</a:t>
            </a:r>
            <a:r>
              <a:rPr kumimoji="1" lang="ja-JP" altLang="en-US" sz="16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」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07846" y="5102990"/>
            <a:ext cx="3579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(</a:t>
            </a:r>
            <a:r>
              <a:rPr kumimoji="1" lang="en-US" altLang="ja-JP" sz="1200" dirty="0" err="1"/>
              <a:t>Allabout</a:t>
            </a:r>
            <a:r>
              <a:rPr kumimoji="1" lang="en-US" altLang="ja-JP" sz="1200" dirty="0"/>
              <a:t>『</a:t>
            </a:r>
            <a:r>
              <a:rPr kumimoji="1" lang="ja-JP" altLang="en-US" sz="1200" dirty="0"/>
              <a:t>トルシエ・ジーコ・そしてオシムへ</a:t>
            </a:r>
            <a:r>
              <a:rPr kumimoji="1" lang="en-US" altLang="ja-JP" sz="1200" dirty="0"/>
              <a:t>』</a:t>
            </a:r>
            <a:r>
              <a:rPr kumimoji="1" lang="en-US" altLang="ja-JP" sz="1200" dirty="0" smtClean="0"/>
              <a:t>)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84528" y="2432840"/>
            <a:ext cx="2429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(『</a:t>
            </a:r>
            <a:r>
              <a:rPr kumimoji="1" lang="ja-JP" altLang="en-US" sz="1200" dirty="0"/>
              <a:t>サカイク</a:t>
            </a:r>
            <a:r>
              <a:rPr kumimoji="1" lang="en-US" altLang="ja-JP" sz="1200" dirty="0"/>
              <a:t>』</a:t>
            </a:r>
            <a:r>
              <a:rPr kumimoji="1" lang="ja-JP" altLang="en-US" sz="1200" dirty="0"/>
              <a:t>記事</a:t>
            </a:r>
            <a:r>
              <a:rPr kumimoji="1" lang="en-US" altLang="ja-JP" sz="1200" dirty="0"/>
              <a:t>2012.8.25</a:t>
            </a:r>
            <a:r>
              <a:rPr kumimoji="1" lang="ja-JP" altLang="en-US" sz="1200" dirty="0"/>
              <a:t>より</a:t>
            </a:r>
            <a:r>
              <a:rPr kumimoji="1" lang="en-US" altLang="ja-JP" sz="1200" dirty="0" smtClean="0"/>
              <a:t>)</a:t>
            </a:r>
            <a:endParaRPr kumimoji="1" lang="ja-JP" altLang="en-US" sz="1200" dirty="0"/>
          </a:p>
        </p:txBody>
      </p:sp>
      <p:sp>
        <p:nvSpPr>
          <p:cNvPr id="16" name="下矢印 15"/>
          <p:cNvSpPr/>
          <p:nvPr/>
        </p:nvSpPr>
        <p:spPr>
          <a:xfrm>
            <a:off x="2733743" y="2704792"/>
            <a:ext cx="977195" cy="494386"/>
          </a:xfrm>
          <a:prstGeom prst="down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59011" y="4780095"/>
            <a:ext cx="694716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【</a:t>
            </a:r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結果</a:t>
            </a:r>
            <a:r>
              <a:rPr kumimoji="1" lang="en-US" altLang="ja-JP" sz="16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】</a:t>
            </a:r>
            <a:r>
              <a:rPr kumimoji="1" lang="ja-JP" altLang="en-US" sz="16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攻撃</a:t>
            </a:r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も守備も選手に委ねすぎた結果、選手の個々の資質が十分に引き出されないまま終わってしまった</a:t>
            </a:r>
            <a:r>
              <a:rPr kumimoji="1" lang="ja-JP" altLang="en-US" sz="16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。</a:t>
            </a:r>
            <a:endParaRPr kumimoji="1" lang="ja-JP" altLang="en-US" sz="1600" dirty="0">
              <a:solidFill>
                <a:schemeClr val="accent5">
                  <a:lumMod val="50000"/>
                </a:schemeClr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06643" y="5535305"/>
            <a:ext cx="572567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これまでの流れを踏まえて</a:t>
            </a:r>
            <a:r>
              <a:rPr kumimoji="1" lang="en-US" altLang="ja-JP" sz="11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…</a:t>
            </a:r>
            <a:endParaRPr kumimoji="1" lang="en-US" altLang="ja-JP" sz="11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kumimoji="1" lang="en-US" altLang="ja-JP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◎</a:t>
            </a:r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コーチの</a:t>
            </a:r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役割</a:t>
            </a:r>
            <a:endParaRPr kumimoji="1" lang="en-US" altLang="ja-JP" sz="1600" dirty="0">
              <a:solidFill>
                <a:schemeClr val="accent5">
                  <a:lumMod val="50000"/>
                </a:schemeClr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pPr marL="742950" indent="-742950">
              <a:buFont typeface="+mj-lt"/>
              <a:buAutoNum type="arabicParenR"/>
            </a:pPr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時には「</a:t>
            </a:r>
            <a:r>
              <a:rPr kumimoji="1" lang="ja-JP" altLang="en-US" sz="1600" dirty="0">
                <a:solidFill>
                  <a:srgbClr val="0000FF"/>
                </a:solidFill>
                <a:latin typeface="ヒラギノ角ゴ Std W8"/>
                <a:ea typeface="ヒラギノ角ゴ Std W8"/>
                <a:cs typeface="ヒラギノ角ゴ Std W8"/>
              </a:rPr>
              <a:t>叱る</a:t>
            </a:r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」ことも必要</a:t>
            </a:r>
            <a:endParaRPr kumimoji="1" lang="en-US" altLang="ja-JP" sz="16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pPr marL="742950" indent="-742950">
              <a:buFont typeface="+mj-lt"/>
              <a:buAutoNum type="arabicParenR"/>
            </a:pPr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選手の</a:t>
            </a:r>
            <a:r>
              <a:rPr kumimoji="1" lang="ja-JP" altLang="en-US" sz="1600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目標を明確に</a:t>
            </a:r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させる</a:t>
            </a:r>
            <a:endParaRPr kumimoji="1" lang="en-US" altLang="ja-JP" sz="16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pPr marL="742950" indent="-742950">
              <a:buFont typeface="+mj-lt"/>
              <a:buAutoNum type="arabicParenR"/>
            </a:pPr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選手の強みや弱み</a:t>
            </a:r>
            <a:r>
              <a:rPr kumimoji="1" lang="ja-JP" altLang="en-US" sz="16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を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客観的</a:t>
            </a:r>
            <a:r>
              <a:rPr kumimoji="1" lang="ja-JP" altLang="en-US" sz="1600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に指摘</a:t>
            </a:r>
            <a:r>
              <a:rPr kumimoji="1" lang="ja-JP" altLang="en-US" sz="16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して</a:t>
            </a:r>
            <a:r>
              <a:rPr kumimoji="1" lang="ja-JP" altLang="en-US" sz="16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あげる</a:t>
            </a:r>
            <a:endParaRPr kumimoji="1" lang="ja-JP" altLang="en-US" sz="16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050" y="863829"/>
            <a:ext cx="1689598" cy="1096472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528" y="3947077"/>
            <a:ext cx="1194177" cy="83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8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3</a:t>
            </a:fld>
            <a:endParaRPr kumimoji="0" 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96909" y="241891"/>
            <a:ext cx="3770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2296" indent="0">
              <a:buFont typeface="Wingdings 2"/>
              <a:buNone/>
            </a:pPr>
            <a:r>
              <a:rPr lang="ja-JP" altLang="en-US" sz="14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リサーチクエスチョン</a:t>
            </a:r>
            <a:r>
              <a:rPr lang="en-US" altLang="ja-JP" sz="14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②</a:t>
            </a:r>
            <a:endParaRPr lang="en-US" altLang="ja-JP" sz="1400" dirty="0">
              <a:solidFill>
                <a:schemeClr val="accent5">
                  <a:lumMod val="50000"/>
                </a:schemeClr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pPr marL="82296" indent="0">
              <a:buFont typeface="Wingdings 2"/>
              <a:buNone/>
            </a:pPr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「コーチングの理想と現実のギャップは？</a:t>
            </a:r>
            <a:r>
              <a:rPr lang="ja-JP" altLang="en-US" sz="14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」</a:t>
            </a:r>
            <a:endParaRPr lang="ja-JP" altLang="en-US" sz="1400" dirty="0">
              <a:solidFill>
                <a:schemeClr val="accent5">
                  <a:lumMod val="50000"/>
                </a:schemeClr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09090" y="813677"/>
            <a:ext cx="1718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【</a:t>
            </a:r>
            <a:r>
              <a:rPr kumimoji="1" lang="ja-JP" altLang="en-US" sz="14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戦後</a:t>
            </a:r>
            <a:r>
              <a:rPr kumimoji="1" lang="en-US" altLang="ja-JP" sz="14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〜90</a:t>
            </a:r>
            <a:r>
              <a:rPr kumimoji="1" lang="ja-JP" altLang="en-US" sz="14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年代</a:t>
            </a:r>
            <a:r>
              <a:rPr kumimoji="1" lang="en-US" altLang="ja-JP" sz="14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】</a:t>
            </a:r>
            <a:endParaRPr kumimoji="1" lang="ja-JP" altLang="en-US" sz="1400" dirty="0">
              <a:solidFill>
                <a:schemeClr val="accent5">
                  <a:lumMod val="50000"/>
                </a:schemeClr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4531" y="1121454"/>
            <a:ext cx="232473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【</a:t>
            </a:r>
            <a:r>
              <a:rPr kumimoji="1" lang="ja-JP" altLang="en-US" sz="14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命令スタイルへの偏り</a:t>
            </a:r>
            <a:r>
              <a:rPr kumimoji="1" lang="en-US" altLang="ja-JP" sz="14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】</a:t>
            </a:r>
            <a:endParaRPr kumimoji="1" lang="en-US" altLang="ja-JP" sz="14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kumimoji="1" lang="ja-JP" altLang="en-US" sz="14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・</a:t>
            </a:r>
            <a:r>
              <a:rPr kumimoji="1" lang="ja-JP" altLang="en-US" sz="1400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勝利至上主義</a:t>
            </a:r>
            <a:r>
              <a:rPr kumimoji="1" lang="ja-JP" altLang="en-US" sz="14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の広がり</a:t>
            </a:r>
            <a:endParaRPr kumimoji="1" lang="en-US" altLang="ja-JP" sz="14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kumimoji="1" lang="ja-JP" altLang="en-US" sz="14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・</a:t>
            </a:r>
            <a:r>
              <a:rPr kumimoji="1" lang="ja-JP" altLang="en-US" sz="1400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体罰問題</a:t>
            </a:r>
            <a:r>
              <a:rPr kumimoji="1" lang="ja-JP" altLang="en-US" sz="14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発生</a:t>
            </a:r>
            <a:endParaRPr kumimoji="1" lang="en-US" altLang="ja-JP" sz="14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kumimoji="1" lang="ja-JP" altLang="en-US" sz="14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・</a:t>
            </a:r>
            <a:r>
              <a:rPr kumimoji="1" lang="ja-JP" altLang="en-US" sz="1400" u="sng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理論に基づかない</a:t>
            </a:r>
            <a:r>
              <a:rPr kumimoji="1" lang="ja-JP" altLang="en-US" sz="14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練習</a:t>
            </a:r>
            <a:endParaRPr kumimoji="1" lang="en-US" altLang="ja-JP" sz="14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kumimoji="1" lang="ja-JP" altLang="ja-JP" sz="14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　</a:t>
            </a:r>
            <a:r>
              <a:rPr kumimoji="1" lang="ja-JP" altLang="en-US" sz="14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やトレーニング</a:t>
            </a:r>
            <a:endParaRPr kumimoji="1" lang="en-US" altLang="ja-JP" sz="14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24941" y="813677"/>
            <a:ext cx="1954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【</a:t>
            </a:r>
            <a:r>
              <a:rPr kumimoji="1" lang="ja-JP" altLang="en-US" sz="14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体罰問題視</a:t>
            </a:r>
            <a:r>
              <a:rPr kumimoji="1" lang="en-US" altLang="ja-JP" sz="14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〜</a:t>
            </a:r>
            <a:r>
              <a:rPr kumimoji="1" lang="ja-JP" altLang="en-US" sz="14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現在</a:t>
            </a:r>
            <a:r>
              <a:rPr kumimoji="1" lang="en-US" altLang="ja-JP" sz="14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】</a:t>
            </a:r>
            <a:endParaRPr kumimoji="1" lang="ja-JP" altLang="en-US" sz="1400" dirty="0">
              <a:solidFill>
                <a:schemeClr val="accent5">
                  <a:lumMod val="50000"/>
                </a:schemeClr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08174" y="1121454"/>
            <a:ext cx="232473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【</a:t>
            </a:r>
            <a:r>
              <a:rPr kumimoji="1" lang="ja-JP" altLang="en-US" sz="14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従順スタイルへの偏り</a:t>
            </a:r>
            <a:r>
              <a:rPr kumimoji="1" lang="en-US" altLang="ja-JP" sz="14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】</a:t>
            </a:r>
            <a:endParaRPr kumimoji="1" lang="en-US" altLang="ja-JP" sz="14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kumimoji="1" lang="ja-JP" altLang="en-US" sz="14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・</a:t>
            </a:r>
            <a:r>
              <a:rPr kumimoji="1" lang="ja-JP" altLang="en-US" sz="1400" dirty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ゆとり</a:t>
            </a:r>
            <a:r>
              <a:rPr kumimoji="1" lang="ja-JP" altLang="en-US" sz="14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が生まれる</a:t>
            </a:r>
            <a:endParaRPr kumimoji="1" lang="en-US" altLang="ja-JP" sz="14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kumimoji="1" lang="ja-JP" altLang="en-US" sz="14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・個々人が自分を</a:t>
            </a:r>
            <a:endParaRPr kumimoji="1" lang="en-US" altLang="ja-JP" sz="14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  <a:p>
            <a:r>
              <a:rPr kumimoji="1" lang="ja-JP" altLang="ja-JP" sz="1400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　</a:t>
            </a:r>
            <a:r>
              <a:rPr kumimoji="1" lang="ja-JP" altLang="en-US" sz="1400" u="sng" dirty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客観視できなくなる</a:t>
            </a:r>
          </a:p>
          <a:p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74531" y="2352561"/>
            <a:ext cx="34614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【</a:t>
            </a:r>
            <a:r>
              <a:rPr kumimoji="1" lang="ja-JP" altLang="en-US" sz="1600" dirty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これから</a:t>
            </a:r>
            <a:r>
              <a:rPr kumimoji="1" lang="ja-JP" altLang="en-US" sz="16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の私たちが考える理想</a:t>
            </a:r>
            <a:r>
              <a:rPr kumimoji="1" lang="en-US" altLang="ja-JP" sz="16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】</a:t>
            </a:r>
            <a:endParaRPr kumimoji="1" lang="ja-JP" altLang="en-US" sz="1600" dirty="0">
              <a:solidFill>
                <a:schemeClr val="accent5">
                  <a:lumMod val="50000"/>
                </a:schemeClr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274531" y="5054009"/>
            <a:ext cx="3550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[</a:t>
            </a:r>
            <a:r>
              <a:rPr lang="ja-JP" altLang="en-US" sz="16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私たちが考えるコーチングの定義</a:t>
            </a:r>
            <a:r>
              <a:rPr lang="en-US" altLang="ja-JP" sz="1600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]</a:t>
            </a:r>
            <a:endParaRPr lang="ja-JP" altLang="en-US" sz="1600" dirty="0" smtClean="0">
              <a:solidFill>
                <a:schemeClr val="accent5">
                  <a:lumMod val="50000"/>
                </a:schemeClr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09090" y="5468257"/>
            <a:ext cx="7354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クライアントの意見を受け入れ（</a:t>
            </a:r>
            <a:r>
              <a:rPr kumimoji="1" lang="ja-JP" altLang="en-US" dirty="0" smtClean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傾聴</a:t>
            </a:r>
            <a:r>
              <a:rPr kumimoji="1" lang="ja-JP" altLang="en-US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）、良く</a:t>
            </a:r>
            <a:r>
              <a:rPr kumimoji="1" lang="ja-JP" altLang="en-US" dirty="0" smtClean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観察</a:t>
            </a:r>
            <a:r>
              <a:rPr kumimoji="1" lang="ja-JP" altLang="en-US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をする。また、クライアントの</a:t>
            </a:r>
            <a:r>
              <a:rPr kumimoji="1" lang="ja-JP" altLang="en-US" dirty="0" smtClean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強み、弱みを指摘</a:t>
            </a:r>
            <a:r>
              <a:rPr kumimoji="1" lang="ja-JP" altLang="en-US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し、目標達成への道から外れそうな時には</a:t>
            </a:r>
            <a:r>
              <a:rPr kumimoji="1" lang="ja-JP" altLang="en-US" dirty="0" smtClean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鼓舞・叱責</a:t>
            </a:r>
            <a:r>
              <a:rPr kumimoji="1" lang="ja-JP" altLang="en-US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するなど、</a:t>
            </a:r>
            <a:r>
              <a:rPr kumimoji="1" lang="ja-JP" altLang="en-US" u="sng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クライアントをゴールに導くこと</a:t>
            </a:r>
            <a:r>
              <a:rPr kumimoji="1" lang="ja-JP" altLang="en-US" dirty="0" smtClean="0">
                <a:solidFill>
                  <a:schemeClr val="accent5">
                    <a:lumMod val="50000"/>
                  </a:schemeClr>
                </a:solidFill>
                <a:latin typeface="ヒラギノ角ゴ Std W8"/>
                <a:ea typeface="ヒラギノ角ゴ Std W8"/>
                <a:cs typeface="ヒラギノ角ゴ Std W8"/>
              </a:rPr>
              <a:t>をコーチングと言う。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13211" y="46820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294386" y="31088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3247515" y="3930837"/>
            <a:ext cx="432605" cy="346229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/楕円 76"/>
          <p:cNvSpPr/>
          <p:nvPr/>
        </p:nvSpPr>
        <p:spPr>
          <a:xfrm>
            <a:off x="4976157" y="3930837"/>
            <a:ext cx="432605" cy="346229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742086" y="3108824"/>
            <a:ext cx="430887" cy="13618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命令スタイル</a:t>
            </a:r>
            <a:endParaRPr kumimoji="1" lang="ja-JP" altLang="en-US" sz="16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498189" y="3108824"/>
            <a:ext cx="430887" cy="13618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4B2203"/>
                </a:solidFill>
                <a:latin typeface="ヒラギノ角ゴ Std W8"/>
                <a:ea typeface="ヒラギノ角ゴ Std W8"/>
                <a:cs typeface="ヒラギノ角ゴ Std W8"/>
              </a:rPr>
              <a:t>従順スタイル</a:t>
            </a:r>
            <a:endParaRPr kumimoji="1" lang="ja-JP" altLang="en-US" sz="1600" dirty="0">
              <a:solidFill>
                <a:srgbClr val="4B2203"/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sp>
        <p:nvSpPr>
          <p:cNvPr id="80" name="円/楕円 79"/>
          <p:cNvSpPr/>
          <p:nvPr/>
        </p:nvSpPr>
        <p:spPr>
          <a:xfrm>
            <a:off x="4099008" y="4277066"/>
            <a:ext cx="432605" cy="346229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右矢印 80"/>
          <p:cNvSpPr/>
          <p:nvPr/>
        </p:nvSpPr>
        <p:spPr>
          <a:xfrm rot="1195261">
            <a:off x="3661581" y="4251958"/>
            <a:ext cx="405850" cy="256625"/>
          </a:xfrm>
          <a:prstGeom prst="rightArrow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右矢印 81"/>
          <p:cNvSpPr/>
          <p:nvPr/>
        </p:nvSpPr>
        <p:spPr>
          <a:xfrm rot="9495056">
            <a:off x="4559155" y="4259276"/>
            <a:ext cx="415126" cy="228407"/>
          </a:xfrm>
          <a:prstGeom prst="rightArrow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804210" y="4659993"/>
            <a:ext cx="1454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  <a:latin typeface="ヒラギノ角ゴ Std W8"/>
                <a:ea typeface="ヒラギノ角ゴ Std W8"/>
                <a:cs typeface="ヒラギノ角ゴ Std W8"/>
              </a:rPr>
              <a:t>バランス</a:t>
            </a:r>
            <a:endParaRPr kumimoji="1" lang="ja-JP" altLang="en-US" sz="1600" dirty="0">
              <a:solidFill>
                <a:srgbClr val="FF0000"/>
              </a:solidFill>
              <a:latin typeface="ヒラギノ角ゴ Std W8"/>
              <a:ea typeface="ヒラギノ角ゴ Std W8"/>
              <a:cs typeface="ヒラギノ角ゴ Std W8"/>
            </a:endParaRPr>
          </a:p>
        </p:txBody>
      </p:sp>
      <p:cxnSp>
        <p:nvCxnSpPr>
          <p:cNvPr id="84" name="直線コネクタ 83"/>
          <p:cNvCxnSpPr/>
          <p:nvPr/>
        </p:nvCxnSpPr>
        <p:spPr>
          <a:xfrm flipH="1">
            <a:off x="3463818" y="2691115"/>
            <a:ext cx="804148" cy="1233445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4310579" y="2691115"/>
            <a:ext cx="881881" cy="1239722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4288968" y="2691115"/>
            <a:ext cx="21611" cy="158595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4</a:t>
            </a:fld>
            <a:endParaRPr kumimoji="0" 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85835" y="662252"/>
            <a:ext cx="787272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kumimoji="1" lang="en-US" altLang="ja-JP" sz="2400" dirty="0"/>
              <a:t>◎</a:t>
            </a:r>
            <a:r>
              <a:rPr kumimoji="1" lang="ja-JP" altLang="en-US" sz="2400" dirty="0"/>
              <a:t>参考資料</a:t>
            </a:r>
            <a:endParaRPr kumimoji="1" lang="en-US" altLang="ja-JP" sz="2400" dirty="0"/>
          </a:p>
          <a:p>
            <a:pPr marL="82296" indent="0">
              <a:buNone/>
            </a:pPr>
            <a:r>
              <a:rPr lang="ja-JP" altLang="en-US" dirty="0"/>
              <a:t>・ 宇都出雅巳</a:t>
            </a:r>
            <a:r>
              <a:rPr lang="en-US" altLang="ja-JP" dirty="0"/>
              <a:t>(2006)</a:t>
            </a:r>
            <a:r>
              <a:rPr lang="ja-JP" altLang="en-US" dirty="0"/>
              <a:t>トルシエ、ジーコ、そしてオシムへ</a:t>
            </a:r>
            <a:r>
              <a:rPr lang="en-US" altLang="ja-JP" dirty="0">
                <a:hlinkClick r:id="rId2"/>
              </a:rPr>
              <a:t>http://allabout.co.jp/gm/gc/291781/</a:t>
            </a:r>
            <a:r>
              <a:rPr lang="en-US" altLang="ja-JP" dirty="0" smtClean="0"/>
              <a:t>.</a:t>
            </a:r>
          </a:p>
          <a:p>
            <a:pPr marL="82296" indent="0">
              <a:buNone/>
            </a:pPr>
            <a:endParaRPr lang="en-US" altLang="ja-JP" dirty="0"/>
          </a:p>
          <a:p>
            <a:pPr marL="82296" indent="0">
              <a:buNone/>
            </a:pPr>
            <a:r>
              <a:rPr kumimoji="1" lang="ja-JP" altLang="en-US" dirty="0"/>
              <a:t>・メンタルトレーナー鬼怒川竜也</a:t>
            </a:r>
            <a:r>
              <a:rPr kumimoji="1" lang="en-US" altLang="ja-JP" dirty="0"/>
              <a:t>(2013)</a:t>
            </a:r>
            <a:r>
              <a:rPr kumimoji="1" lang="ja-JP" altLang="en-US" dirty="0"/>
              <a:t>巨人橋上戦略コーチの指導と保護の基準</a:t>
            </a:r>
            <a:r>
              <a:rPr lang="en-US" altLang="ja-JP" dirty="0">
                <a:hlinkClick r:id="rId3"/>
              </a:rPr>
              <a:t>http://sports-axia.seesaa.net/article/367465666.html</a:t>
            </a:r>
            <a:r>
              <a:rPr lang="en-US" altLang="ja-JP" dirty="0" smtClean="0"/>
              <a:t>.</a:t>
            </a:r>
          </a:p>
          <a:p>
            <a:pPr marL="82296" indent="0">
              <a:buNone/>
            </a:pPr>
            <a:endParaRPr lang="en-US" altLang="ja-JP" dirty="0"/>
          </a:p>
          <a:p>
            <a:pPr marL="82296" indent="0">
              <a:buNone/>
            </a:pPr>
            <a:r>
              <a:rPr kumimoji="1" lang="ja-JP" altLang="en-US" dirty="0"/>
              <a:t>・ サカイク編集部</a:t>
            </a:r>
            <a:r>
              <a:rPr kumimoji="1" lang="en-US" altLang="ja-JP" dirty="0"/>
              <a:t>(2012)</a:t>
            </a:r>
            <a:r>
              <a:rPr lang="ja-JP" altLang="en-US" dirty="0"/>
              <a:t>少年サッカーコーチの体罰動画からコミュニケーションについて考える</a:t>
            </a:r>
            <a:r>
              <a:rPr lang="en-US" altLang="ja-JP" dirty="0">
                <a:hlinkClick r:id="rId4"/>
              </a:rPr>
              <a:t>http://news.livedoor.com/article/detail/6887838/</a:t>
            </a:r>
            <a:r>
              <a:rPr lang="en-US" altLang="ja-JP" dirty="0" smtClean="0"/>
              <a:t>.</a:t>
            </a:r>
          </a:p>
          <a:p>
            <a:pPr marL="82296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37692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フレッシュ.thmx</Template>
  <TotalTime>2802</TotalTime>
  <Words>497</Words>
  <Application>Microsoft Office PowerPoint</Application>
  <PresentationFormat>画面に合わせる (4:3)</PresentationFormat>
  <Paragraphs>64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Gill Sans MT</vt:lpstr>
      <vt:lpstr>ＭＳ Ｐゴシック</vt:lpstr>
      <vt:lpstr>ＭＳ ゴシック</vt:lpstr>
      <vt:lpstr>ヒラギノ角ゴ Pro W6</vt:lpstr>
      <vt:lpstr>ヒラギノ角ゴ Std W8</vt:lpstr>
      <vt:lpstr>Calibri</vt:lpstr>
      <vt:lpstr>Verdana</vt:lpstr>
      <vt:lpstr>Wingdings 2</vt:lpstr>
      <vt:lpstr>フレッシュ</vt:lpstr>
      <vt:lpstr>私たちの考える理想のコーチング </vt:lpstr>
      <vt:lpstr>PowerPoint プレゼンテーション</vt:lpstr>
      <vt:lpstr>PowerPoint プレゼンテーション</vt:lpstr>
      <vt:lpstr>PowerPoint プレゼンテーション</vt:lpstr>
    </vt:vector>
  </TitlesOfParts>
  <Company>慶應義塾大学総合政策学部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コーチングとは何か。</dc:title>
  <dc:creator>赤坂 浩史</dc:creator>
  <cp:lastModifiedBy>原田知幸</cp:lastModifiedBy>
  <cp:revision>62</cp:revision>
  <dcterms:created xsi:type="dcterms:W3CDTF">2014-04-22T08:11:05Z</dcterms:created>
  <dcterms:modified xsi:type="dcterms:W3CDTF">2014-06-05T11:09:09Z</dcterms:modified>
</cp:coreProperties>
</file>